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6"/>
  </p:notesMasterIdLst>
  <p:sldIdLst>
    <p:sldId id="256" r:id="rId2"/>
    <p:sldId id="258" r:id="rId3"/>
    <p:sldId id="262" r:id="rId4"/>
    <p:sldId id="321" r:id="rId5"/>
    <p:sldId id="286" r:id="rId6"/>
    <p:sldId id="283" r:id="rId7"/>
    <p:sldId id="322" r:id="rId8"/>
    <p:sldId id="323" r:id="rId9"/>
    <p:sldId id="324" r:id="rId10"/>
    <p:sldId id="325" r:id="rId11"/>
    <p:sldId id="327" r:id="rId12"/>
    <p:sldId id="328" r:id="rId13"/>
    <p:sldId id="326" r:id="rId14"/>
    <p:sldId id="308" r:id="rId15"/>
    <p:sldId id="310" r:id="rId16"/>
    <p:sldId id="313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A7F48-4F1D-7041-AC8F-05183E8856CC}" v="57" dt="2025-04-17T07:47:16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719"/>
  </p:normalViewPr>
  <p:slideViewPr>
    <p:cSldViewPr snapToGrid="0">
      <p:cViewPr>
        <p:scale>
          <a:sx n="130" d="100"/>
          <a:sy n="130" d="100"/>
        </p:scale>
        <p:origin x="440" y="-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C7F5-95A8-6E4F-8B0D-FA3DAC51476D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B8360-CB0F-844E-9DCC-229802E16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83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B8360-CB0F-844E-9DCC-229802E16A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2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B8360-CB0F-844E-9DCC-229802E16A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2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0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1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8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8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0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2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902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19CE-F388-34D9-F764-BBE5FCDE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313" y="771004"/>
            <a:ext cx="6307200" cy="218520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Gaussian Process Regression for Efficient Detection of Fabrication Inaccuracies in Microsensors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08199-1CE0-8BD7-AA6B-CAB36EC6C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747" y="4177574"/>
            <a:ext cx="7096286" cy="2075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Filippo Zacchei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April 2025</a:t>
            </a:r>
          </a:p>
          <a:p>
            <a:r>
              <a:rPr lang="en-US" dirty="0">
                <a:solidFill>
                  <a:schemeClr val="bg1"/>
                </a:solidFill>
              </a:rPr>
              <a:t>PhD Course:  Advanced Statistical Methods for Complex data</a:t>
            </a:r>
          </a:p>
          <a:p>
            <a:r>
              <a:rPr lang="en-US" dirty="0">
                <a:solidFill>
                  <a:schemeClr val="bg1"/>
                </a:solidFill>
              </a:rPr>
              <a:t>Prof. Francesca Ieva</a:t>
            </a:r>
          </a:p>
          <a:p>
            <a:endParaRPr lang="en-US" dirty="0"/>
          </a:p>
        </p:txBody>
      </p:sp>
      <p:pic>
        <p:nvPicPr>
          <p:cNvPr id="10" name="Picture 9" descr="A logo of a person and person&#10;&#10;Description automatically generated">
            <a:extLst>
              <a:ext uri="{FF2B5EF4-FFF2-40B4-BE49-F238E27FC236}">
                <a16:creationId xmlns:a16="http://schemas.microsoft.com/office/drawing/2014/main" id="{77A64FFB-3B4E-483B-6E36-8B500A73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88" y="452649"/>
            <a:ext cx="2762964" cy="1634890"/>
          </a:xfrm>
          <a:prstGeom prst="rect">
            <a:avLst/>
          </a:prstGeom>
        </p:spPr>
      </p:pic>
      <p:pic>
        <p:nvPicPr>
          <p:cNvPr id="1026" name="Picture 2" descr="Laboratori Dipartimento di Matematica - Politecnico di Milano">
            <a:extLst>
              <a:ext uri="{FF2B5EF4-FFF2-40B4-BE49-F238E27FC236}">
                <a16:creationId xmlns:a16="http://schemas.microsoft.com/office/drawing/2014/main" id="{56DEA17B-A77C-CCAC-6541-A2430531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58" y="2087539"/>
            <a:ext cx="1991794" cy="68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2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6EDB5-0387-5448-AE14-AA40374F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7" y="199354"/>
            <a:ext cx="11136330" cy="6252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A8FF6-DFD4-D6D0-93A3-B60AA2F5822F}"/>
              </a:ext>
            </a:extLst>
          </p:cNvPr>
          <p:cNvSpPr txBox="1"/>
          <p:nvPr/>
        </p:nvSpPr>
        <p:spPr>
          <a:xfrm>
            <a:off x="3929063" y="6527841"/>
            <a:ext cx="840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Marinescu, Marius. "Explaining and Connecting Kriging with Gaussian Process Regression." </a:t>
            </a:r>
            <a:r>
              <a:rPr lang="en-US" sz="11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1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arXiv:2408.02331</a:t>
            </a:r>
            <a:r>
              <a:rPr lang="en-US" sz="11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(2024).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0007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B334A-30AF-73E4-F23F-E945C17B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89" y="1301573"/>
            <a:ext cx="5211503" cy="1242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D2320A-23E1-C100-A993-2A29A9DAB84C}"/>
              </a:ext>
            </a:extLst>
          </p:cNvPr>
          <p:cNvSpPr/>
          <p:nvPr/>
        </p:nvSpPr>
        <p:spPr>
          <a:xfrm>
            <a:off x="4651248" y="2646360"/>
            <a:ext cx="109728" cy="72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2549A-20EA-87D6-0E9E-E6D834BD0A92}"/>
              </a:ext>
            </a:extLst>
          </p:cNvPr>
          <p:cNvSpPr/>
          <p:nvPr/>
        </p:nvSpPr>
        <p:spPr>
          <a:xfrm>
            <a:off x="4803648" y="2798760"/>
            <a:ext cx="109728" cy="72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84792-B710-ACF8-6C4A-471C09938DEA}"/>
              </a:ext>
            </a:extLst>
          </p:cNvPr>
          <p:cNvSpPr/>
          <p:nvPr/>
        </p:nvSpPr>
        <p:spPr>
          <a:xfrm>
            <a:off x="4956048" y="2951160"/>
            <a:ext cx="109728" cy="72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283F2-8E1B-A44C-19E3-ED9318E63532}"/>
              </a:ext>
            </a:extLst>
          </p:cNvPr>
          <p:cNvSpPr/>
          <p:nvPr/>
        </p:nvSpPr>
        <p:spPr>
          <a:xfrm>
            <a:off x="4395216" y="3115752"/>
            <a:ext cx="115824" cy="17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697A9-12FF-6972-A3F4-FD45BA938548}"/>
              </a:ext>
            </a:extLst>
          </p:cNvPr>
          <p:cNvSpPr/>
          <p:nvPr/>
        </p:nvSpPr>
        <p:spPr>
          <a:xfrm>
            <a:off x="5535168" y="2420808"/>
            <a:ext cx="115824" cy="17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35D6E-B9B3-0BBA-380F-0255598FBD75}"/>
              </a:ext>
            </a:extLst>
          </p:cNvPr>
          <p:cNvSpPr/>
          <p:nvPr/>
        </p:nvSpPr>
        <p:spPr>
          <a:xfrm>
            <a:off x="6117945" y="2470272"/>
            <a:ext cx="115824" cy="176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662792-1B9F-2273-E237-2181A97A8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5766541" y="1164061"/>
            <a:ext cx="5866822" cy="47855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92D69A-245F-B169-16D0-9780F869150E}"/>
              </a:ext>
            </a:extLst>
          </p:cNvPr>
          <p:cNvSpPr/>
          <p:nvPr/>
        </p:nvSpPr>
        <p:spPr>
          <a:xfrm>
            <a:off x="3090743" y="2118454"/>
            <a:ext cx="109728" cy="286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894AAA-1262-E8D6-9D9E-05D1463B8A0D}"/>
              </a:ext>
            </a:extLst>
          </p:cNvPr>
          <p:cNvSpPr/>
          <p:nvPr/>
        </p:nvSpPr>
        <p:spPr>
          <a:xfrm>
            <a:off x="3842327" y="1727199"/>
            <a:ext cx="83195" cy="25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A5D5A3-C4B5-94AF-A97C-29EAEA235C19}"/>
              </a:ext>
            </a:extLst>
          </p:cNvPr>
          <p:cNvSpPr/>
          <p:nvPr/>
        </p:nvSpPr>
        <p:spPr>
          <a:xfrm>
            <a:off x="4225640" y="1694875"/>
            <a:ext cx="83195" cy="25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CE498-2439-4B35-E642-C42DFE042788}"/>
              </a:ext>
            </a:extLst>
          </p:cNvPr>
          <p:cNvSpPr/>
          <p:nvPr/>
        </p:nvSpPr>
        <p:spPr>
          <a:xfrm>
            <a:off x="8211137" y="3066470"/>
            <a:ext cx="83195" cy="25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7F533A-D749-61C4-C940-A73429A95F1B}"/>
              </a:ext>
            </a:extLst>
          </p:cNvPr>
          <p:cNvSpPr/>
          <p:nvPr/>
        </p:nvSpPr>
        <p:spPr>
          <a:xfrm>
            <a:off x="9037792" y="3699156"/>
            <a:ext cx="83195" cy="25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CEEBC3-0011-3D82-5E1C-E1D67F736276}"/>
              </a:ext>
            </a:extLst>
          </p:cNvPr>
          <p:cNvSpPr/>
          <p:nvPr/>
        </p:nvSpPr>
        <p:spPr>
          <a:xfrm>
            <a:off x="7130486" y="5532574"/>
            <a:ext cx="83195" cy="25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65A62-7007-C8B2-068B-50637EA5CC18}"/>
              </a:ext>
            </a:extLst>
          </p:cNvPr>
          <p:cNvSpPr/>
          <p:nvPr/>
        </p:nvSpPr>
        <p:spPr>
          <a:xfrm>
            <a:off x="7028884" y="4544281"/>
            <a:ext cx="83195" cy="25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98482-408E-F8BC-5B60-AD69D6C3A2B3}"/>
              </a:ext>
            </a:extLst>
          </p:cNvPr>
          <p:cNvSpPr txBox="1"/>
          <p:nvPr/>
        </p:nvSpPr>
        <p:spPr>
          <a:xfrm>
            <a:off x="439489" y="3767905"/>
            <a:ext cx="509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Remark: accuracy is optimal when our sampling points are close to the posterior!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272D712-78A2-C9CB-8FE9-F5182C8AACDF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2886006" y="2645330"/>
            <a:ext cx="1223899" cy="10212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26A6918-B4F9-3D6D-AF14-92B62DF57C0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3894932" y="3506633"/>
            <a:ext cx="905909" cy="27211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9E73A84-61FC-FFA2-41F5-90153A16B05B}"/>
              </a:ext>
            </a:extLst>
          </p:cNvPr>
          <p:cNvSpPr txBox="1"/>
          <p:nvPr/>
        </p:nvSpPr>
        <p:spPr>
          <a:xfrm>
            <a:off x="439489" y="677487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Accuracy 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E864C9-ABD3-2C22-6EC3-A4EB70C94473}"/>
              </a:ext>
            </a:extLst>
          </p:cNvPr>
          <p:cNvSpPr txBox="1"/>
          <p:nvPr/>
        </p:nvSpPr>
        <p:spPr>
          <a:xfrm>
            <a:off x="439489" y="6273548"/>
            <a:ext cx="1014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Helin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Tapio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"Introduction To Gaussian Process Regression In Bayesian Inverse Problems, With New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ResultsOn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Experimental Design For Weighted Error Measures." </a:t>
            </a:r>
            <a:r>
              <a:rPr lang="en-US" sz="14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arXiv:2302.04518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(2023).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9889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95045-E60B-CCE3-FDE8-BA19373D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24" y="540331"/>
            <a:ext cx="11234351" cy="6317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8ADE6-94E4-95FA-DF88-76B3698A6B12}"/>
              </a:ext>
            </a:extLst>
          </p:cNvPr>
          <p:cNvSpPr txBox="1"/>
          <p:nvPr/>
        </p:nvSpPr>
        <p:spPr>
          <a:xfrm>
            <a:off x="8328454" y="1272746"/>
            <a:ext cx="3384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goal is to train the GP model during the MCMC!</a:t>
            </a:r>
          </a:p>
        </p:txBody>
      </p:sp>
    </p:spTree>
    <p:extLst>
      <p:ext uri="{BB962C8B-B14F-4D97-AF65-F5344CB8AC3E}">
        <p14:creationId xmlns:p14="http://schemas.microsoft.com/office/powerpoint/2010/main" val="285766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2ABB-F92E-B621-9CE2-380AC2E54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1004519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BE9D5F85-A845-A3FC-D05E-5944E859F19C}"/>
              </a:ext>
            </a:extLst>
          </p:cNvPr>
          <p:cNvSpPr txBox="1"/>
          <p:nvPr/>
        </p:nvSpPr>
        <p:spPr>
          <a:xfrm>
            <a:off x="622080" y="694757"/>
            <a:ext cx="3452162" cy="36357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2309" spc="-3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  <a:cs typeface="Source Sans Pro Light"/>
              </a:rPr>
              <a:t>3D Model </a:t>
            </a:r>
            <a:endParaRPr lang="en-US" sz="2309" dirty="0">
              <a:solidFill>
                <a:schemeClr val="accent1"/>
              </a:solidFill>
              <a:latin typeface="Palatino" pitchFamily="2" charset="77"/>
              <a:ea typeface="Palatino" pitchFamily="2" charset="77"/>
              <a:cs typeface="Source Sans Pro Light"/>
            </a:endParaRPr>
          </a:p>
        </p:txBody>
      </p:sp>
      <p:pic>
        <p:nvPicPr>
          <p:cNvPr id="45" name="Picture 44" descr="A yellow rectangular object with blue and red wires&#10;&#10;Description automatically generated">
            <a:extLst>
              <a:ext uri="{FF2B5EF4-FFF2-40B4-BE49-F238E27FC236}">
                <a16:creationId xmlns:a16="http://schemas.microsoft.com/office/drawing/2014/main" id="{EAB25A7E-2771-06EB-32B1-2895F6FDB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14806" r="5501" b="17509"/>
          <a:stretch/>
        </p:blipFill>
        <p:spPr>
          <a:xfrm>
            <a:off x="5566664" y="0"/>
            <a:ext cx="5957336" cy="389050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4C0553-C93D-24F7-E64E-699F84A8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75082"/>
              </p:ext>
            </p:extLst>
          </p:nvPr>
        </p:nvGraphicFramePr>
        <p:xfrm>
          <a:off x="948388" y="1364060"/>
          <a:ext cx="3288658" cy="23951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8431">
                  <a:extLst>
                    <a:ext uri="{9D8B030D-6E8A-4147-A177-3AD203B41FA5}">
                      <a16:colId xmlns:a16="http://schemas.microsoft.com/office/drawing/2014/main" val="2818677745"/>
                    </a:ext>
                  </a:extLst>
                </a:gridCol>
                <a:gridCol w="1980227">
                  <a:extLst>
                    <a:ext uri="{9D8B030D-6E8A-4147-A177-3AD203B41FA5}">
                      <a16:colId xmlns:a16="http://schemas.microsoft.com/office/drawing/2014/main" val="544809384"/>
                    </a:ext>
                  </a:extLst>
                </a:gridCol>
              </a:tblGrid>
              <a:tr h="324607">
                <a:tc gridSpan="2">
                  <a:txBody>
                    <a:bodyPr/>
                    <a:lstStyle/>
                    <a:p>
                      <a:pPr algn="ctr"/>
                      <a:r>
                        <a:rPr lang="en-IT" sz="1200" dirty="0"/>
                        <a:t>Components</a:t>
                      </a:r>
                    </a:p>
                  </a:txBody>
                  <a:tcPr marL="58643" marR="58643" marT="29322" marB="29322" anchor="ctr"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691296"/>
                  </a:ext>
                </a:extLst>
              </a:tr>
              <a:tr h="345089">
                <a:tc>
                  <a:txBody>
                    <a:bodyPr/>
                    <a:lstStyle/>
                    <a:p>
                      <a:endParaRPr lang="en-IT" sz="1200" dirty="0"/>
                    </a:p>
                  </a:txBody>
                  <a:tcPr marL="58643" marR="58643" marT="29322" marB="29322"/>
                </a:tc>
                <a:tc>
                  <a:txBody>
                    <a:bodyPr/>
                    <a:lstStyle/>
                    <a:p>
                      <a:r>
                        <a:rPr lang="en-IT" sz="1300" dirty="0"/>
                        <a:t>Shuttle mass1</a:t>
                      </a:r>
                    </a:p>
                  </a:txBody>
                  <a:tcPr marL="58643" marR="58643" marT="29322" marB="29322" anchor="ctr"/>
                </a:tc>
                <a:extLst>
                  <a:ext uri="{0D108BD9-81ED-4DB2-BD59-A6C34878D82A}">
                    <a16:rowId xmlns:a16="http://schemas.microsoft.com/office/drawing/2014/main" val="1655179624"/>
                  </a:ext>
                </a:extLst>
              </a:tr>
              <a:tr h="345089">
                <a:tc>
                  <a:txBody>
                    <a:bodyPr/>
                    <a:lstStyle/>
                    <a:p>
                      <a:endParaRPr lang="en-IT" sz="1200" dirty="0"/>
                    </a:p>
                  </a:txBody>
                  <a:tcPr marL="58643" marR="58643" marT="29322" marB="29322"/>
                </a:tc>
                <a:tc>
                  <a:txBody>
                    <a:bodyPr/>
                    <a:lstStyle/>
                    <a:p>
                      <a:r>
                        <a:rPr lang="en-IT" sz="1300" dirty="0"/>
                        <a:t>Left Electrodes</a:t>
                      </a:r>
                    </a:p>
                  </a:txBody>
                  <a:tcPr marL="58643" marR="58643" marT="29322" marB="29322" anchor="ctr"/>
                </a:tc>
                <a:extLst>
                  <a:ext uri="{0D108BD9-81ED-4DB2-BD59-A6C34878D82A}">
                    <a16:rowId xmlns:a16="http://schemas.microsoft.com/office/drawing/2014/main" val="1265669776"/>
                  </a:ext>
                </a:extLst>
              </a:tr>
              <a:tr h="345089">
                <a:tc>
                  <a:txBody>
                    <a:bodyPr/>
                    <a:lstStyle/>
                    <a:p>
                      <a:endParaRPr lang="en-IT" sz="1200"/>
                    </a:p>
                  </a:txBody>
                  <a:tcPr marL="58643" marR="58643" marT="29322" marB="29322"/>
                </a:tc>
                <a:tc>
                  <a:txBody>
                    <a:bodyPr/>
                    <a:lstStyle/>
                    <a:p>
                      <a:r>
                        <a:rPr lang="en-IT" sz="1300" dirty="0"/>
                        <a:t>Right Electrodes</a:t>
                      </a:r>
                    </a:p>
                  </a:txBody>
                  <a:tcPr marL="58643" marR="58643" marT="29322" marB="29322" anchor="ctr"/>
                </a:tc>
                <a:extLst>
                  <a:ext uri="{0D108BD9-81ED-4DB2-BD59-A6C34878D82A}">
                    <a16:rowId xmlns:a16="http://schemas.microsoft.com/office/drawing/2014/main" val="322489672"/>
                  </a:ext>
                </a:extLst>
              </a:tr>
              <a:tr h="345089">
                <a:tc>
                  <a:txBody>
                    <a:bodyPr/>
                    <a:lstStyle/>
                    <a:p>
                      <a:endParaRPr lang="en-IT" sz="1200"/>
                    </a:p>
                  </a:txBody>
                  <a:tcPr marL="58643" marR="58643" marT="29322" marB="29322"/>
                </a:tc>
                <a:tc>
                  <a:txBody>
                    <a:bodyPr/>
                    <a:lstStyle/>
                    <a:p>
                      <a:r>
                        <a:rPr lang="en-IT" sz="1300" dirty="0"/>
                        <a:t>Anchors</a:t>
                      </a:r>
                    </a:p>
                  </a:txBody>
                  <a:tcPr marL="58643" marR="58643" marT="29322" marB="29322" anchor="ctr"/>
                </a:tc>
                <a:extLst>
                  <a:ext uri="{0D108BD9-81ED-4DB2-BD59-A6C34878D82A}">
                    <a16:rowId xmlns:a16="http://schemas.microsoft.com/office/drawing/2014/main" val="339814138"/>
                  </a:ext>
                </a:extLst>
              </a:tr>
              <a:tr h="345089">
                <a:tc>
                  <a:txBody>
                    <a:bodyPr/>
                    <a:lstStyle/>
                    <a:p>
                      <a:endParaRPr lang="en-IT" sz="1200"/>
                    </a:p>
                  </a:txBody>
                  <a:tcPr marL="58643" marR="58643" marT="29322" marB="29322"/>
                </a:tc>
                <a:tc>
                  <a:txBody>
                    <a:bodyPr/>
                    <a:lstStyle/>
                    <a:p>
                      <a:r>
                        <a:rPr lang="en-IT" sz="1300" dirty="0"/>
                        <a:t>Folded Beams = Springs</a:t>
                      </a:r>
                    </a:p>
                  </a:txBody>
                  <a:tcPr marL="58643" marR="58643" marT="29322" marB="29322" anchor="ctr"/>
                </a:tc>
                <a:extLst>
                  <a:ext uri="{0D108BD9-81ED-4DB2-BD59-A6C34878D82A}">
                    <a16:rowId xmlns:a16="http://schemas.microsoft.com/office/drawing/2014/main" val="1275292483"/>
                  </a:ext>
                </a:extLst>
              </a:tr>
              <a:tr h="345089">
                <a:tc>
                  <a:txBody>
                    <a:bodyPr/>
                    <a:lstStyle/>
                    <a:p>
                      <a:endParaRPr lang="en-IT" sz="1200"/>
                    </a:p>
                  </a:txBody>
                  <a:tcPr marL="58643" marR="58643" marT="29322" marB="29322"/>
                </a:tc>
                <a:tc>
                  <a:txBody>
                    <a:bodyPr/>
                    <a:lstStyle/>
                    <a:p>
                      <a:r>
                        <a:rPr lang="en-IT" sz="1300" dirty="0"/>
                        <a:t>Air damper</a:t>
                      </a:r>
                    </a:p>
                  </a:txBody>
                  <a:tcPr marL="58643" marR="58643" marT="29322" marB="29322" anchor="ctr"/>
                </a:tc>
                <a:extLst>
                  <a:ext uri="{0D108BD9-81ED-4DB2-BD59-A6C34878D82A}">
                    <a16:rowId xmlns:a16="http://schemas.microsoft.com/office/drawing/2014/main" val="3037099234"/>
                  </a:ext>
                </a:extLst>
              </a:tr>
            </a:tbl>
          </a:graphicData>
        </a:graphic>
      </p:graphicFrame>
      <p:sp>
        <p:nvSpPr>
          <p:cNvPr id="11" name="Freeform 10">
            <a:extLst>
              <a:ext uri="{FF2B5EF4-FFF2-40B4-BE49-F238E27FC236}">
                <a16:creationId xmlns:a16="http://schemas.microsoft.com/office/drawing/2014/main" id="{5BFDCBB8-8503-88BB-F257-8139BF164168}"/>
              </a:ext>
            </a:extLst>
          </p:cNvPr>
          <p:cNvSpPr/>
          <p:nvPr/>
        </p:nvSpPr>
        <p:spPr>
          <a:xfrm>
            <a:off x="7072292" y="628314"/>
            <a:ext cx="1172865" cy="1005313"/>
          </a:xfrm>
          <a:custGeom>
            <a:avLst/>
            <a:gdLst>
              <a:gd name="connsiteX0" fmla="*/ 930729 w 1828800"/>
              <a:gd name="connsiteY0" fmla="*/ 0 h 1567543"/>
              <a:gd name="connsiteX1" fmla="*/ 1828800 w 1828800"/>
              <a:gd name="connsiteY1" fmla="*/ 342900 h 1567543"/>
              <a:gd name="connsiteX2" fmla="*/ 832757 w 1828800"/>
              <a:gd name="connsiteY2" fmla="*/ 1567543 h 1567543"/>
              <a:gd name="connsiteX3" fmla="*/ 0 w 1828800"/>
              <a:gd name="connsiteY3" fmla="*/ 1224643 h 1567543"/>
              <a:gd name="connsiteX4" fmla="*/ 930729 w 1828800"/>
              <a:gd name="connsiteY4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567543">
                <a:moveTo>
                  <a:pt x="930729" y="0"/>
                </a:moveTo>
                <a:lnTo>
                  <a:pt x="1828800" y="342900"/>
                </a:lnTo>
                <a:lnTo>
                  <a:pt x="832757" y="1567543"/>
                </a:lnTo>
                <a:lnTo>
                  <a:pt x="0" y="1224643"/>
                </a:lnTo>
                <a:lnTo>
                  <a:pt x="930729" y="0"/>
                </a:lnTo>
                <a:close/>
              </a:path>
            </a:pathLst>
          </a:cu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A51FEF7-112F-0FBE-6EA0-1CDB9433ABBC}"/>
              </a:ext>
            </a:extLst>
          </p:cNvPr>
          <p:cNvSpPr/>
          <p:nvPr/>
        </p:nvSpPr>
        <p:spPr>
          <a:xfrm>
            <a:off x="8614604" y="1499992"/>
            <a:ext cx="1513462" cy="1622091"/>
          </a:xfrm>
          <a:custGeom>
            <a:avLst/>
            <a:gdLst>
              <a:gd name="connsiteX0" fmla="*/ 2074127 w 2620537"/>
              <a:gd name="connsiteY0" fmla="*/ 0 h 2832410"/>
              <a:gd name="connsiteX1" fmla="*/ 2620537 w 2620537"/>
              <a:gd name="connsiteY1" fmla="*/ 211873 h 2832410"/>
              <a:gd name="connsiteX2" fmla="*/ 501805 w 2620537"/>
              <a:gd name="connsiteY2" fmla="*/ 2832410 h 2832410"/>
              <a:gd name="connsiteX3" fmla="*/ 0 w 2620537"/>
              <a:gd name="connsiteY3" fmla="*/ 2598234 h 2832410"/>
              <a:gd name="connsiteX4" fmla="*/ 2074127 w 2620537"/>
              <a:gd name="connsiteY4" fmla="*/ 0 h 283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0537" h="2832410">
                <a:moveTo>
                  <a:pt x="2074127" y="0"/>
                </a:moveTo>
                <a:lnTo>
                  <a:pt x="2620537" y="211873"/>
                </a:lnTo>
                <a:lnTo>
                  <a:pt x="501805" y="2832410"/>
                </a:lnTo>
                <a:lnTo>
                  <a:pt x="0" y="2598234"/>
                </a:lnTo>
                <a:lnTo>
                  <a:pt x="2074127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92BA2E-5A3A-7AB3-3A24-2F0816AF5E05}"/>
              </a:ext>
            </a:extLst>
          </p:cNvPr>
          <p:cNvSpPr/>
          <p:nvPr/>
        </p:nvSpPr>
        <p:spPr>
          <a:xfrm>
            <a:off x="1034021" y="1797683"/>
            <a:ext cx="990114" cy="11316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E30532-26EE-9A70-2255-CAD4BA711B99}"/>
              </a:ext>
            </a:extLst>
          </p:cNvPr>
          <p:cNvSpPr/>
          <p:nvPr/>
        </p:nvSpPr>
        <p:spPr>
          <a:xfrm>
            <a:off x="1034021" y="2518354"/>
            <a:ext cx="990114" cy="113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4A36A-EED6-5856-17C4-B91B0F2EE166}"/>
              </a:ext>
            </a:extLst>
          </p:cNvPr>
          <p:cNvSpPr/>
          <p:nvPr/>
        </p:nvSpPr>
        <p:spPr>
          <a:xfrm>
            <a:off x="1034021" y="2829455"/>
            <a:ext cx="990114" cy="113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BB5D60-E738-E025-4148-3F8E83CC7B7E}"/>
              </a:ext>
            </a:extLst>
          </p:cNvPr>
          <p:cNvSpPr/>
          <p:nvPr/>
        </p:nvSpPr>
        <p:spPr>
          <a:xfrm>
            <a:off x="1034176" y="3206335"/>
            <a:ext cx="990114" cy="113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7B52DB-5285-DBE9-AE3C-0C8485721A30}"/>
              </a:ext>
            </a:extLst>
          </p:cNvPr>
          <p:cNvSpPr/>
          <p:nvPr/>
        </p:nvSpPr>
        <p:spPr>
          <a:xfrm>
            <a:off x="1035008" y="3509235"/>
            <a:ext cx="990114" cy="1131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F6FA4-FC7F-39E3-E84E-38965CAB6547}"/>
              </a:ext>
            </a:extLst>
          </p:cNvPr>
          <p:cNvSpPr/>
          <p:nvPr/>
        </p:nvSpPr>
        <p:spPr>
          <a:xfrm>
            <a:off x="1034021" y="2143040"/>
            <a:ext cx="990114" cy="11316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5A6B30-35BC-E3BC-83A2-F601D061234E}"/>
              </a:ext>
            </a:extLst>
          </p:cNvPr>
          <p:cNvSpPr/>
          <p:nvPr/>
        </p:nvSpPr>
        <p:spPr>
          <a:xfrm>
            <a:off x="554292" y="4121714"/>
            <a:ext cx="11483106" cy="2571159"/>
          </a:xfrm>
          <a:prstGeom prst="round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 sz="115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9982D8-0193-77D9-3189-B84424ED0665}"/>
                  </a:ext>
                </a:extLst>
              </p:cNvPr>
              <p:cNvSpPr txBox="1"/>
              <p:nvPr/>
            </p:nvSpPr>
            <p:spPr>
              <a:xfrm>
                <a:off x="810031" y="4384482"/>
                <a:ext cx="4756633" cy="2460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9902" indent="-219902">
                  <a:buFont typeface="Arial" panose="020B0604020202020204" pitchFamily="34" charset="0"/>
                  <a:buChar char="•"/>
                </a:pPr>
                <a:r>
                  <a:rPr lang="en-IT" sz="1539" dirty="0"/>
                  <a:t>Euler-Bernoulli elements.</a:t>
                </a:r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endParaRPr lang="en-IT" sz="1539" dirty="0"/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r>
                  <a:rPr lang="en-IT" sz="1539" dirty="0"/>
                  <a:t>Conformal mapping for electrostatic force</a:t>
                </a:r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endParaRPr lang="en-IT" sz="1539" dirty="0"/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r>
                  <a:rPr lang="en-IT" sz="1539" dirty="0"/>
                  <a:t>Geometric non-linearity is included.</a:t>
                </a:r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endParaRPr lang="en-IT" sz="1539" dirty="0"/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r>
                  <a:rPr lang="en-IT" sz="1539" dirty="0"/>
                  <a:t>Small-strain assumption.</a:t>
                </a:r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endParaRPr lang="en-IT" sz="1539" dirty="0"/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539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T" sz="1539" dirty="0"/>
                  <a:t> embeds geometrical uncertainties</a:t>
                </a:r>
              </a:p>
              <a:p>
                <a:pPr marL="219902" indent="-219902">
                  <a:buFont typeface="Arial" panose="020B0604020202020204" pitchFamily="34" charset="0"/>
                  <a:buChar char="•"/>
                </a:pPr>
                <a:endParaRPr lang="en-IT" sz="1539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9982D8-0193-77D9-3189-B84424ED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1" y="4384482"/>
                <a:ext cx="4756633" cy="2460930"/>
              </a:xfrm>
              <a:prstGeom prst="rect">
                <a:avLst/>
              </a:prstGeom>
              <a:blipFill>
                <a:blip r:embed="rId4"/>
                <a:stretch>
                  <a:fillRect l="-266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6DFF1CF-D9EC-2DFF-E9DF-FBE7D5CF0755}"/>
              </a:ext>
            </a:extLst>
          </p:cNvPr>
          <p:cNvSpPr/>
          <p:nvPr/>
        </p:nvSpPr>
        <p:spPr>
          <a:xfrm>
            <a:off x="9374845" y="3890505"/>
            <a:ext cx="2428184" cy="416480"/>
          </a:xfrm>
          <a:prstGeom prst="roundRect">
            <a:avLst>
              <a:gd name="adj" fmla="val 158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539" dirty="0"/>
              <a:t>Mathematical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318ED-18C7-0E62-5561-76952AF8B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096" y="4313734"/>
            <a:ext cx="7136639" cy="22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1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0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BE9D5F85-A845-A3FC-D05E-5944E859F19C}"/>
              </a:ext>
            </a:extLst>
          </p:cNvPr>
          <p:cNvSpPr txBox="1"/>
          <p:nvPr/>
        </p:nvSpPr>
        <p:spPr>
          <a:xfrm>
            <a:off x="357766" y="631044"/>
            <a:ext cx="3452162" cy="36357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2309" spc="-3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  <a:cs typeface="Source Sans Pro Light"/>
              </a:rPr>
              <a:t>Fabrication Inaccuracies</a:t>
            </a:r>
            <a:endParaRPr lang="en-US" sz="2309" dirty="0">
              <a:solidFill>
                <a:schemeClr val="accent1"/>
              </a:solidFill>
              <a:latin typeface="Palatino" pitchFamily="2" charset="77"/>
              <a:ea typeface="Palatino" pitchFamily="2" charset="77"/>
              <a:cs typeface="Source Sans Pro Light"/>
            </a:endParaRPr>
          </a:p>
        </p:txBody>
      </p:sp>
      <p:pic>
        <p:nvPicPr>
          <p:cNvPr id="6" name="Content Placeholder 5" descr="A diagram of a mechanical offset&#10;&#10;Description automatically generated">
            <a:extLst>
              <a:ext uri="{FF2B5EF4-FFF2-40B4-BE49-F238E27FC236}">
                <a16:creationId xmlns:a16="http://schemas.microsoft.com/office/drawing/2014/main" id="{478ABB7A-BC89-EA86-C896-87906E9AA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6" y="1518261"/>
            <a:ext cx="3899235" cy="309328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A93BD8-F4CF-59A0-BF7D-30EA143DE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68" y="1515559"/>
            <a:ext cx="3422639" cy="3069510"/>
          </a:xfrm>
          <a:prstGeom prst="rect">
            <a:avLst/>
          </a:prstGeom>
        </p:spPr>
      </p:pic>
      <p:pic>
        <p:nvPicPr>
          <p:cNvPr id="8" name="Picture 7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89A9509C-F106-BAFE-5546-CB99E252AC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/>
          <a:stretch/>
        </p:blipFill>
        <p:spPr>
          <a:xfrm>
            <a:off x="8266503" y="1576499"/>
            <a:ext cx="3630542" cy="3310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60C067-8958-FC16-1BA3-7EC4C1640D2B}"/>
              </a:ext>
            </a:extLst>
          </p:cNvPr>
          <p:cNvSpPr txBox="1"/>
          <p:nvPr/>
        </p:nvSpPr>
        <p:spPr>
          <a:xfrm>
            <a:off x="293485" y="1180630"/>
            <a:ext cx="1790362" cy="32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539" dirty="0"/>
              <a:t>1: Mechanical Offset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1D633-30BC-29F3-2FF8-2FBAF3E652B7}"/>
              </a:ext>
            </a:extLst>
          </p:cNvPr>
          <p:cNvSpPr txBox="1"/>
          <p:nvPr/>
        </p:nvSpPr>
        <p:spPr>
          <a:xfrm>
            <a:off x="4572031" y="1200313"/>
            <a:ext cx="1953933" cy="32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539" dirty="0"/>
              <a:t>2: Unilateral Overetch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8720C-3E61-4FFE-14A1-E2DC9AF76F1A}"/>
              </a:ext>
            </a:extLst>
          </p:cNvPr>
          <p:cNvSpPr txBox="1"/>
          <p:nvPr/>
        </p:nvSpPr>
        <p:spPr>
          <a:xfrm>
            <a:off x="8245154" y="1180629"/>
            <a:ext cx="1757341" cy="32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539" dirty="0"/>
              <a:t>3: Epipoly Thickness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E0CF5-BCB5-AC9D-9E4D-C111ABC0FE0C}"/>
              </a:ext>
            </a:extLst>
          </p:cNvPr>
          <p:cNvSpPr txBox="1"/>
          <p:nvPr/>
        </p:nvSpPr>
        <p:spPr>
          <a:xfrm>
            <a:off x="615788" y="5992112"/>
            <a:ext cx="928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Zacchei, Filippo, et al. "Neural networks based surrogate modeling for efficient uncertainty quantification and calibration of MEMS accelerometers."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Non-Linear Mechanics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167 (2024): 104902.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700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DE8DAF-A7C3-57B2-81E6-896317BB53FB}"/>
              </a:ext>
            </a:extLst>
          </p:cNvPr>
          <p:cNvGrpSpPr/>
          <p:nvPr/>
        </p:nvGrpSpPr>
        <p:grpSpPr>
          <a:xfrm>
            <a:off x="-12670" y="350230"/>
            <a:ext cx="4584700" cy="654240"/>
            <a:chOff x="0" y="8642689"/>
            <a:chExt cx="4336348" cy="439424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03AF104A-AC19-5627-9AE7-6CC8C71653AD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 sz="1154"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9B21FC8-88C5-7060-A663-5F6790324C03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US" sz="1154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3DC1F39D-4860-4840-D758-977F63EEC65C}"/>
              </a:ext>
            </a:extLst>
          </p:cNvPr>
          <p:cNvSpPr txBox="1"/>
          <p:nvPr/>
        </p:nvSpPr>
        <p:spPr>
          <a:xfrm>
            <a:off x="427155" y="473459"/>
            <a:ext cx="3452162" cy="36357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2309" spc="-3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cs typeface="Source Sans Pro Light"/>
              </a:rPr>
              <a:t>Simulation Setup</a:t>
            </a:r>
            <a:endParaRPr lang="en-US" sz="2309" dirty="0">
              <a:latin typeface="Palatino" pitchFamily="2" charset="77"/>
              <a:ea typeface="Palatino" pitchFamily="2" charset="77"/>
              <a:cs typeface="Source Sans Pro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C37D9-CC00-AA76-F03B-BA5709B849D0}"/>
                  </a:ext>
                </a:extLst>
              </p:cNvPr>
              <p:cNvSpPr txBox="1"/>
              <p:nvPr/>
            </p:nvSpPr>
            <p:spPr>
              <a:xfrm>
                <a:off x="396834" y="1271993"/>
                <a:ext cx="5066999" cy="133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39" dirty="0">
                    <a:latin typeface="Palatino" pitchFamily="2" charset="77"/>
                    <a:ea typeface="Palatino" pitchFamily="2" charset="77"/>
                  </a:rPr>
                  <a:t>Electronic Test</a:t>
                </a:r>
                <a:r>
                  <a:rPr lang="en-IT" sz="1539">
                    <a:latin typeface="Palatino" pitchFamily="2" charset="77"/>
                    <a:ea typeface="Palatino" pitchFamily="2" charset="77"/>
                  </a:rPr>
                  <a:t>:</a:t>
                </a:r>
                <a:endParaRPr lang="en-IT" sz="1539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sz="1539" dirty="0">
                  <a:latin typeface="Palatino" pitchFamily="2" charset="77"/>
                  <a:ea typeface="Palatino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39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539" i="1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539" i="1" dirty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= 0.9 (1 +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(2</m:t>
                      </m:r>
                      <m:r>
                        <m:rPr>
                          <m:sty m:val="p"/>
                        </m:rPr>
                        <a:rPr lang="el-GR" sz="1539" i="1" dirty="0">
                          <a:latin typeface="Cambria Math" panose="02040503050406030204" pitchFamily="18" charset="0"/>
                        </a:rPr>
                        <m:t>π</m:t>
                      </m:r>
                      <m:r>
                        <m:rPr>
                          <m:sty m:val="p"/>
                        </m:rPr>
                        <a:rPr lang="en-US" sz="1539" i="1" dirty="0">
                          <a:latin typeface="Cambria Math" panose="02040503050406030204" pitchFamily="18" charset="0"/>
                        </a:rPr>
                        <m:t>ft</m:t>
                      </m:r>
                      <m:r>
                        <a:rPr lang="el-GR" sz="1539" i="1" dirty="0">
                          <a:latin typeface="Cambria Math" panose="02040503050406030204" pitchFamily="18" charset="0"/>
                        </a:rPr>
                        <m:t>))  [</m:t>
                      </m:r>
                      <m:r>
                        <m:rPr>
                          <m:sty m:val="p"/>
                        </m:rPr>
                        <a:rPr lang="en-US" sz="1539" i="1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]     </m:t>
                      </m:r>
                      <m:r>
                        <m:rPr>
                          <m:sty m:val="p"/>
                        </m:rPr>
                        <a:rPr lang="en-US" sz="1539" i="1" dirty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  0≤</m:t>
                      </m:r>
                      <m:r>
                        <a:rPr lang="en-US" sz="1539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≤ 2</m:t>
                      </m:r>
                      <m:r>
                        <m:rPr>
                          <m:sty m:val="p"/>
                        </m:rPr>
                        <a:rPr lang="en-US" sz="1539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sz="1539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539" i="1" dirty="0">
                          <a:latin typeface="Cambria Math" panose="02040503050406030204" pitchFamily="18" charset="0"/>
                        </a:rPr>
                        <m:t>], </m:t>
                      </m:r>
                    </m:oMath>
                  </m:oMathPara>
                </a14:m>
                <a:endParaRPr lang="en-US" sz="1539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39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39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539" i="1" dirty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1539" i="1" dirty="0">
                        <a:latin typeface="Cambria Math" panose="02040503050406030204" pitchFamily="18" charset="0"/>
                      </a:rPr>
                      <m:t>  = 0 </m:t>
                    </m:r>
                    <m:d>
                      <m:dPr>
                        <m:begChr m:val="["/>
                        <m:endChr m:val="]"/>
                        <m:ctrlPr>
                          <a:rPr lang="en-US" sz="1539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539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sz="1539" i="1" dirty="0">
                        <a:latin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r>
                      <m:rPr>
                        <m:sty m:val="p"/>
                      </m:rPr>
                      <a:rPr lang="en-US" sz="1539" i="1" dirty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1539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539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539" i="1" dirty="0">
                        <a:latin typeface="Cambria Math" panose="02040503050406030204" pitchFamily="18" charset="0"/>
                      </a:rPr>
                      <m:t>≥ 0 </m:t>
                    </m:r>
                    <m:d>
                      <m:dPr>
                        <m:begChr m:val="["/>
                        <m:endChr m:val="]"/>
                        <m:ctrlPr>
                          <a:rPr lang="en-US" sz="1539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539" i="1" dirty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sz="1539" i="1" dirty="0">
                    <a:latin typeface="Cambria Math" panose="020405030504060302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39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39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1539" i="1" dirty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n-US" sz="1539" i="1" dirty="0">
                        <a:latin typeface="Cambria Math" panose="02040503050406030204" pitchFamily="18" charset="0"/>
                      </a:rPr>
                      <m:t>= 0 </m:t>
                    </m:r>
                    <m:d>
                      <m:dPr>
                        <m:begChr m:val="["/>
                        <m:endChr m:val="]"/>
                        <m:ctrlPr>
                          <a:rPr lang="en-US" sz="1539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539" i="1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IT" sz="1539" dirty="0">
                    <a:latin typeface="Palatino" pitchFamily="2" charset="77"/>
                    <a:ea typeface="Palatino" pitchFamily="2" charset="77"/>
                  </a:rPr>
                  <a:t>                                     for t &gt; 2T [s]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C37D9-CC00-AA76-F03B-BA5709B84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34" y="1271993"/>
                <a:ext cx="5066999" cy="1334661"/>
              </a:xfrm>
              <a:prstGeom prst="rect">
                <a:avLst/>
              </a:prstGeom>
              <a:blipFill>
                <a:blip r:embed="rId2"/>
                <a:stretch>
                  <a:fillRect l="-500"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5AEFF97-5329-822A-0E38-75872C498BC8}"/>
              </a:ext>
            </a:extLst>
          </p:cNvPr>
          <p:cNvSpPr/>
          <p:nvPr/>
        </p:nvSpPr>
        <p:spPr>
          <a:xfrm>
            <a:off x="277206" y="1248437"/>
            <a:ext cx="5186628" cy="15950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6E50121-6D3E-5B3D-B056-B975FAD20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27152" r="17048" b="25489"/>
          <a:stretch/>
        </p:blipFill>
        <p:spPr>
          <a:xfrm>
            <a:off x="6039472" y="214796"/>
            <a:ext cx="5437585" cy="2395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E8FE1B8-845B-697C-BF33-A9C457E8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260" y="3087480"/>
            <a:ext cx="5130426" cy="3420284"/>
          </a:xfrm>
          <a:prstGeom prst="rect">
            <a:avLst/>
          </a:prstGeom>
        </p:spPr>
      </p:pic>
      <p:pic>
        <p:nvPicPr>
          <p:cNvPr id="33" name="Picture 32" descr="A graph of a graph showing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1302E18-F445-C117-D676-327357583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447" y="3087480"/>
            <a:ext cx="5130427" cy="34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11862-A4F3-F53B-7933-6E66D7BC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6870"/>
            <a:ext cx="6152610" cy="1013800"/>
          </a:xfrm>
        </p:spPr>
        <p:txBody>
          <a:bodyPr/>
          <a:lstStyle/>
          <a:p>
            <a:r>
              <a:rPr lang="en-US" dirty="0"/>
              <a:t>Dimensionality Reduction: POD-GP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6A336-816F-1E34-6EA6-49CC41AEB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8" y="2216606"/>
            <a:ext cx="4582784" cy="3678303"/>
          </a:xfrm>
        </p:spPr>
        <p:txBody>
          <a:bodyPr/>
          <a:lstStyle/>
          <a:p>
            <a:r>
              <a:rPr lang="en-US" dirty="0"/>
              <a:t>In order to have a surrogate for the time series, we decompose the signal using SVD. </a:t>
            </a:r>
          </a:p>
          <a:p>
            <a:r>
              <a:rPr lang="en-US" dirty="0"/>
              <a:t>We then train an independent GP to approximate each POD mode coefficient.</a:t>
            </a:r>
          </a:p>
          <a:p>
            <a:r>
              <a:rPr lang="en-US" dirty="0"/>
              <a:t>The POD guarantees that the coefficients of distinct POD modes are independent, thereby avoiding the need of a multi-output GP.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2F333-0B60-7337-6C32-0138616C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614" y="1233770"/>
            <a:ext cx="4398550" cy="241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17A06-02DE-2BFA-D95E-F4A1AF60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14" y="3863714"/>
            <a:ext cx="4398550" cy="28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4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9DD6-5157-2602-15A9-76FEFBEF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AF55-04B3-E3D5-9AD8-735F3108B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en-US" dirty="0"/>
              <a:t>High accuracy is obtained when increasing the number of samples.</a:t>
            </a:r>
          </a:p>
          <a:p>
            <a:r>
              <a:rPr lang="en-US" dirty="0"/>
              <a:t>Our goal is to minimize the number of training data online: therefore we will stop at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D340F-4A0E-5ED9-1842-363E3462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77" y="3429000"/>
            <a:ext cx="5514807" cy="328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4E5E9-E483-145F-E0E0-1C396630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70" y="139074"/>
            <a:ext cx="5604219" cy="32899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8385D-D2B6-9FED-13A5-67EA7D652D61}"/>
              </a:ext>
            </a:extLst>
          </p:cNvPr>
          <p:cNvCxnSpPr/>
          <p:nvPr/>
        </p:nvCxnSpPr>
        <p:spPr>
          <a:xfrm>
            <a:off x="7600950" y="3800475"/>
            <a:ext cx="0" cy="2528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1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2286-C773-8FE2-D2F6-853F97E0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COVariance</a:t>
            </a:r>
            <a:r>
              <a:rPr lang="en-US" dirty="0"/>
              <a:t> Kernel ROLE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969BC-30F9-600C-D28D-6FCD0325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364" y="2893569"/>
            <a:ext cx="4164016" cy="2405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2BBD7-7DA9-5987-78B6-57D2DEBE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3569"/>
            <a:ext cx="4056180" cy="2405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7E63E-2549-2268-9919-10395ECEA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80" y="2893567"/>
            <a:ext cx="4164017" cy="2405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615F85-DF2D-BD34-D662-D2124D7EB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175" y="2193925"/>
            <a:ext cx="2641600" cy="58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97656-56C4-E84A-E367-D6C47F4F2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864" y="2103305"/>
            <a:ext cx="3238500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742D0-BB84-F1C1-E9F2-25363D80F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83212"/>
            <a:ext cx="5854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6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0882-D684-A240-DD92-95A174F5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02F3-E0C9-A4DE-BAEB-A6DDEE26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and Motivation</a:t>
            </a:r>
          </a:p>
          <a:p>
            <a:r>
              <a:rPr lang="en-US" dirty="0"/>
              <a:t>Gaussian Process Regression</a:t>
            </a:r>
          </a:p>
          <a:p>
            <a:r>
              <a:rPr lang="en-US" dirty="0"/>
              <a:t>A Comparison with Kriging</a:t>
            </a:r>
          </a:p>
          <a:p>
            <a:r>
              <a:rPr lang="en-US" dirty="0"/>
              <a:t>GPR for Online Learning</a:t>
            </a:r>
          </a:p>
          <a:p>
            <a:r>
              <a:rPr lang="en-US" dirty="0"/>
              <a:t>Numerical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8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FB2C-AA31-210F-1A81-3AC6DB7B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Sampling </a:t>
            </a:r>
            <a:r>
              <a:rPr lang="en-US" dirty="0" err="1"/>
              <a:t>STrategy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D0EE-FF64-617B-008B-8412E324A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66184"/>
            <a:ext cx="5719596" cy="4677504"/>
          </a:xfrm>
        </p:spPr>
        <p:txBody>
          <a:bodyPr>
            <a:normAutofit/>
          </a:bodyPr>
          <a:lstStyle/>
          <a:p>
            <a:r>
              <a:rPr lang="en-US" dirty="0"/>
              <a:t>Use a Delayed Acceptance Algorithm for solving the inverse problem.</a:t>
            </a:r>
          </a:p>
          <a:p>
            <a:endParaRPr lang="en-US" dirty="0"/>
          </a:p>
          <a:p>
            <a:r>
              <a:rPr lang="en-US" dirty="0"/>
              <a:t>At coarse level we use the GP - likelihood, adjusted by the covariance.</a:t>
            </a:r>
          </a:p>
          <a:p>
            <a:endParaRPr lang="en-US" dirty="0"/>
          </a:p>
          <a:p>
            <a:r>
              <a:rPr lang="en-US" dirty="0"/>
              <a:t>At fine level, we use the FOM.</a:t>
            </a:r>
          </a:p>
          <a:p>
            <a:endParaRPr lang="en-US" dirty="0"/>
          </a:p>
          <a:p>
            <a:r>
              <a:rPr lang="en-US" dirty="0"/>
              <a:t>Every 5 steps, we fit the GP introducing New Point.</a:t>
            </a:r>
          </a:p>
          <a:p>
            <a:endParaRPr lang="en-US" dirty="0"/>
          </a:p>
          <a:p>
            <a:r>
              <a:rPr lang="en-US" dirty="0"/>
              <a:t>When the GP standard deviation becomes </a:t>
            </a:r>
            <a:r>
              <a:rPr lang="en-US" dirty="0" err="1"/>
              <a:t>negligigble</a:t>
            </a:r>
            <a:r>
              <a:rPr lang="en-US" dirty="0"/>
              <a:t>, we stop training and switch to only surrogate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912A7-0A9B-5E12-E7CD-1C3C5712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9" y="3243257"/>
            <a:ext cx="5573237" cy="322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338CD-4D62-3A49-A7F6-17201271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89" y="4297026"/>
            <a:ext cx="4151480" cy="3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0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4046-26CE-496E-ABC8-9CC85CC7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D663A-924E-7455-FD99-91201ACB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9" y="2371725"/>
            <a:ext cx="5433328" cy="3597620"/>
          </a:xfrm>
          <a:prstGeom prst="rect">
            <a:avLst/>
          </a:prstGeom>
        </p:spPr>
      </p:pic>
      <p:pic>
        <p:nvPicPr>
          <p:cNvPr id="6" name="Picture 5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61760B39-E0BD-9C2F-B6F0-E214A4829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92" y="2486026"/>
            <a:ext cx="6332422" cy="312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3514-B7DC-A70F-DA63-032DF319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 -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55F9C-F498-B982-76B2-C0D8A4890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88"/>
          <a:stretch/>
        </p:blipFill>
        <p:spPr>
          <a:xfrm>
            <a:off x="3709992" y="1404911"/>
            <a:ext cx="4814889" cy="4565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71AD0-C0A0-A311-9D3B-F3BEE65D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81" y="1142148"/>
            <a:ext cx="2705100" cy="17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68E5F-F558-1C4A-F5C6-C5C22D386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81" y="2986487"/>
            <a:ext cx="2705100" cy="1788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06F6-3738-9618-C3FB-722196989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81" y="4774604"/>
            <a:ext cx="2705100" cy="17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4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22C0-0692-7464-EAA9-7419EABE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08937-7BF9-224C-B865-524290E8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active sampling allows to reduce by a factor of 4 the total number of samples need to train the GP.</a:t>
            </a:r>
          </a:p>
          <a:p>
            <a:endParaRPr lang="en-US" dirty="0"/>
          </a:p>
          <a:p>
            <a:r>
              <a:rPr lang="en-US" dirty="0"/>
              <a:t>Numerical Issues in inverse correction reduce the effectiveness of the method, for which a regularization is introduced, limiting the accuracy of the method.</a:t>
            </a:r>
          </a:p>
          <a:p>
            <a:endParaRPr lang="en-US" dirty="0"/>
          </a:p>
          <a:p>
            <a:r>
              <a:rPr lang="en-US" dirty="0"/>
              <a:t>Preconditioning techniques should be investigated.</a:t>
            </a:r>
          </a:p>
          <a:p>
            <a:endParaRPr lang="en-US" dirty="0"/>
          </a:p>
          <a:p>
            <a:r>
              <a:rPr lang="en-US" dirty="0"/>
              <a:t>In general, the method allows to drastically reduce the computational times needed for MCMC with good accuracy.</a:t>
            </a:r>
          </a:p>
        </p:txBody>
      </p:sp>
    </p:spTree>
    <p:extLst>
      <p:ext uri="{BB962C8B-B14F-4D97-AF65-F5344CB8AC3E}">
        <p14:creationId xmlns:p14="http://schemas.microsoft.com/office/powerpoint/2010/main" val="88987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401-6980-96B0-62D9-FE3E3A63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7844-BF3A-CA57-863C-9B226382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Marinescu, Marius. "Explaining and Connecting Kriging with Gaussian Process Regression." </a:t>
            </a:r>
            <a:r>
              <a:rPr lang="en-US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arXiv:2408.02331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(2024).</a:t>
            </a:r>
          </a:p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Helin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Tapio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"Introduction To Gaussian Process Regression In Bayesian Inverse Problems, With New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ResultsOn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Experimental Design For Weighted Error Measures." </a:t>
            </a:r>
            <a:r>
              <a:rPr lang="en-US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arXiv:2302.04518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(2023).</a:t>
            </a: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Zacchei, Filippo, et al. "Neural networks based surrogate modeling for efficient uncertainty quantification and calibration of MEMS accelerometers."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Non-Linear Mechanics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167 (2024): 104902.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[2] Benjamin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Peherstorfer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, Karen Willcox, and Max </a:t>
            </a:r>
            <a:r>
              <a:rPr lang="en-US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Gunzburger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. Survey of </a:t>
            </a:r>
            <a:r>
              <a:rPr lang="en-US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multifidelity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 methods in uncertainty propagation, inference, and optimization. Siam Review,60(3):550–591, 2018.</a:t>
            </a:r>
            <a:endParaRPr lang="en-US" b="0" i="0" u="none" strike="noStrike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7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9">
            <a:extLst>
              <a:ext uri="{FF2B5EF4-FFF2-40B4-BE49-F238E27FC236}">
                <a16:creationId xmlns:a16="http://schemas.microsoft.com/office/drawing/2014/main" id="{6BC2E690-0FD3-042C-D1E7-689CFA546D6A}"/>
              </a:ext>
            </a:extLst>
          </p:cNvPr>
          <p:cNvSpPr txBox="1"/>
          <p:nvPr/>
        </p:nvSpPr>
        <p:spPr>
          <a:xfrm>
            <a:off x="675447" y="644011"/>
            <a:ext cx="3452162" cy="363578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2309" spc="-3" dirty="0">
                <a:solidFill>
                  <a:schemeClr val="accent1"/>
                </a:solidFill>
                <a:latin typeface="Palatino" pitchFamily="2" charset="77"/>
                <a:ea typeface="Palatino" pitchFamily="2" charset="77"/>
                <a:cs typeface="Source Sans Pro Light"/>
              </a:rPr>
              <a:t>Objective</a:t>
            </a:r>
            <a:endParaRPr lang="en-US" sz="2309" dirty="0">
              <a:solidFill>
                <a:schemeClr val="accent1"/>
              </a:solidFill>
              <a:latin typeface="Palatino" pitchFamily="2" charset="77"/>
              <a:ea typeface="Palatino" pitchFamily="2" charset="77"/>
              <a:cs typeface="Source Sans Pro Light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2E478E23-DBFE-C8BB-6116-7429FEA0A25B}"/>
              </a:ext>
            </a:extLst>
          </p:cNvPr>
          <p:cNvSpPr/>
          <p:nvPr/>
        </p:nvSpPr>
        <p:spPr>
          <a:xfrm>
            <a:off x="625104" y="1339659"/>
            <a:ext cx="9303911" cy="1904617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32580" tIns="32580" rIns="32580" bIns="32580" anchor="ctr"/>
          <a:lstStyle/>
          <a:p>
            <a:pPr defTabSz="374647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411"/>
          </a:p>
        </p:txBody>
      </p:sp>
      <p:sp>
        <p:nvSpPr>
          <p:cNvPr id="26" name="Calibration of MEMS accelerometers: given the capacity variation (output), estimate the acceleration (input) Perform calibration in multiple scenarios in real time Assess robustness of the estimated acceleration values (uncertainty quantification)…">
            <a:extLst>
              <a:ext uri="{FF2B5EF4-FFF2-40B4-BE49-F238E27FC236}">
                <a16:creationId xmlns:a16="http://schemas.microsoft.com/office/drawing/2014/main" id="{B978B174-2CDB-3B2F-4BFF-0C0EB219BD81}"/>
              </a:ext>
            </a:extLst>
          </p:cNvPr>
          <p:cNvSpPr txBox="1"/>
          <p:nvPr/>
        </p:nvSpPr>
        <p:spPr>
          <a:xfrm>
            <a:off x="791248" y="1397230"/>
            <a:ext cx="9599576" cy="2454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580" tIns="32580" rIns="32580" bIns="32580" anchor="ctr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39" dirty="0">
                <a:latin typeface="Palatino" pitchFamily="2" charset="77"/>
                <a:ea typeface="Palatino" pitchFamily="2" charset="77"/>
              </a:rPr>
              <a:t>Calibration of MEMS accelerometers:</a:t>
            </a:r>
            <a:endParaRPr lang="en-US" sz="1539" dirty="0">
              <a:latin typeface="Palatino" pitchFamily="2" charset="77"/>
              <a:ea typeface="Palatino" pitchFamily="2" charset="77"/>
            </a:endParaRP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39" dirty="0">
              <a:latin typeface="Palatino" pitchFamily="2" charset="77"/>
              <a:ea typeface="Palatino" pitchFamily="2" charset="77"/>
            </a:endParaRPr>
          </a:p>
          <a:p>
            <a:pPr marL="219902" indent="-219902">
              <a:buFont typeface="Arial" panose="020B0604020202020204" pitchFamily="34" charset="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1539" dirty="0">
                <a:latin typeface="Palatino" pitchFamily="2" charset="77"/>
                <a:ea typeface="Palatino" pitchFamily="2" charset="77"/>
              </a:rPr>
              <a:t>F</a:t>
            </a:r>
            <a:r>
              <a:rPr lang="en-IT" sz="1539" dirty="0">
                <a:latin typeface="Palatino" pitchFamily="2" charset="77"/>
                <a:ea typeface="Palatino" pitchFamily="2" charset="77"/>
              </a:rPr>
              <a:t>abrication may lead geometrical layout to differ up to 10% w.r.t. the intended one.</a:t>
            </a:r>
          </a:p>
          <a:p>
            <a:pPr marL="219902" indent="-219902">
              <a:buFont typeface="Arial" panose="020B0604020202020204" pitchFamily="34" charset="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lang="en-IT" sz="1539" dirty="0">
              <a:latin typeface="Palatino" pitchFamily="2" charset="77"/>
              <a:ea typeface="Palatino" pitchFamily="2" charset="77"/>
            </a:endParaRPr>
          </a:p>
          <a:p>
            <a:pPr marL="219902" indent="-219902">
              <a:buFont typeface="Arial" panose="020B0604020202020204" pitchFamily="34" charset="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539" dirty="0">
                <a:latin typeface="Palatino" pitchFamily="2" charset="77"/>
                <a:ea typeface="Palatino" pitchFamily="2" charset="77"/>
              </a:rPr>
              <a:t>The sensitivity of the device w.r.t. external accelerations is highly impacted by fabrication inaccuracies.</a:t>
            </a:r>
          </a:p>
          <a:p>
            <a:pPr marL="219902" indent="-219902">
              <a:buFont typeface="Arial" panose="020B0604020202020204" pitchFamily="34" charset="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39" dirty="0">
              <a:latin typeface="Palatino" pitchFamily="2" charset="77"/>
              <a:ea typeface="Palatino" pitchFamily="2" charset="77"/>
            </a:endParaRPr>
          </a:p>
          <a:p>
            <a:pPr marL="219902" indent="-219902">
              <a:buFont typeface="Arial" panose="020B0604020202020204" pitchFamily="34" charset="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539" dirty="0">
                <a:latin typeface="Palatino" pitchFamily="2" charset="77"/>
                <a:ea typeface="Palatino" pitchFamily="2" charset="77"/>
              </a:rPr>
              <a:t>Sensitivity is generally estimated using labor intensive mechanical tests.</a:t>
            </a:r>
            <a:br>
              <a:rPr sz="1154" dirty="0">
                <a:latin typeface="Palatino" pitchFamily="2" charset="77"/>
                <a:ea typeface="Palatino" pitchFamily="2" charset="77"/>
              </a:rPr>
            </a:br>
            <a:endParaRPr lang="en-US" sz="1154" dirty="0">
              <a:latin typeface="Palatino" pitchFamily="2" charset="77"/>
              <a:ea typeface="Palatino" pitchFamily="2" charset="77"/>
            </a:endParaRPr>
          </a:p>
          <a:p>
            <a:pPr marL="219902" indent="-219902">
              <a:buFont typeface="Arial" panose="020B0604020202020204" pitchFamily="34" charset="0"/>
              <a:buChar char="•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154" dirty="0">
              <a:latin typeface="Palatino" pitchFamily="2" charset="77"/>
              <a:ea typeface="Palatino" pitchFamily="2" charset="77"/>
            </a:endParaRP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154" dirty="0">
              <a:latin typeface="Palatino" pitchFamily="2" charset="77"/>
              <a:ea typeface="Palatino" pitchFamily="2" charset="77"/>
            </a:endParaRPr>
          </a:p>
          <a:p>
            <a:pPr algn="ctr"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283" dirty="0">
                <a:latin typeface="Palatino" pitchFamily="2" charset="77"/>
                <a:ea typeface="Palatino" pitchFamily="2" charset="77"/>
              </a:rPr>
              <a:t>Calibration of MEMS accelerometer </a:t>
            </a:r>
            <a:r>
              <a:rPr lang="en-US" sz="1283" u="sng" dirty="0">
                <a:latin typeface="Palatino" pitchFamily="2" charset="77"/>
                <a:ea typeface="Palatino" pitchFamily="2" charset="77"/>
              </a:rPr>
              <a:t>using cheap electronic tests </a:t>
            </a:r>
            <a:endParaRPr sz="1283" u="sng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27" name="Immagine" descr="Immagine">
            <a:extLst>
              <a:ext uri="{FF2B5EF4-FFF2-40B4-BE49-F238E27FC236}">
                <a16:creationId xmlns:a16="http://schemas.microsoft.com/office/drawing/2014/main" id="{B9B1B523-6C95-77CD-C90D-1354525D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734" y="2767448"/>
            <a:ext cx="1218561" cy="95365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Freccia">
            <a:extLst>
              <a:ext uri="{FF2B5EF4-FFF2-40B4-BE49-F238E27FC236}">
                <a16:creationId xmlns:a16="http://schemas.microsoft.com/office/drawing/2014/main" id="{81257209-ED78-4D1E-E4F8-5FD431C0FC8A}"/>
              </a:ext>
            </a:extLst>
          </p:cNvPr>
          <p:cNvSpPr/>
          <p:nvPr/>
        </p:nvSpPr>
        <p:spPr>
          <a:xfrm rot="5400000">
            <a:off x="5252812" y="3144469"/>
            <a:ext cx="277999" cy="398446"/>
          </a:xfrm>
          <a:prstGeom prst="rightArrow">
            <a:avLst>
              <a:gd name="adj1" fmla="val 33452"/>
              <a:gd name="adj2" fmla="val 51246"/>
            </a:avLst>
          </a:prstGeom>
          <a:solidFill>
            <a:schemeClr val="accent1">
              <a:lumMod val="50000"/>
              <a:lumOff val="50000"/>
            </a:schemeClr>
          </a:solidFill>
          <a:ln w="12700">
            <a:miter lim="400000"/>
          </a:ln>
        </p:spPr>
        <p:txBody>
          <a:bodyPr lIns="32580" tIns="32580" rIns="32580" bIns="32580" anchor="ctr"/>
          <a:lstStyle/>
          <a:p>
            <a:pPr defTabSz="374647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411" dirty="0"/>
          </a:p>
        </p:txBody>
      </p:sp>
      <p:pic>
        <p:nvPicPr>
          <p:cNvPr id="30" name="Picture 29" descr="A cell phone with a chip&#10;&#10;Description automatically generated">
            <a:extLst>
              <a:ext uri="{FF2B5EF4-FFF2-40B4-BE49-F238E27FC236}">
                <a16:creationId xmlns:a16="http://schemas.microsoft.com/office/drawing/2014/main" id="{10A98BC9-A4EA-E6FA-D48A-A98F443D6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6" y="4421887"/>
            <a:ext cx="2436113" cy="2436113"/>
          </a:xfrm>
          <a:prstGeom prst="rect">
            <a:avLst/>
          </a:prstGeom>
        </p:spPr>
      </p:pic>
      <p:pic>
        <p:nvPicPr>
          <p:cNvPr id="33" name="Immagine" descr="Immagine">
            <a:extLst>
              <a:ext uri="{FF2B5EF4-FFF2-40B4-BE49-F238E27FC236}">
                <a16:creationId xmlns:a16="http://schemas.microsoft.com/office/drawing/2014/main" id="{23D9B44F-0BCA-C4ED-A6A0-F545A2CDB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358" y="4620717"/>
            <a:ext cx="2794726" cy="2005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magine" descr="Immagine">
            <a:extLst>
              <a:ext uri="{FF2B5EF4-FFF2-40B4-BE49-F238E27FC236}">
                <a16:creationId xmlns:a16="http://schemas.microsoft.com/office/drawing/2014/main" id="{90F78FBE-F329-BE4A-2C64-1CA9F35A5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186" y="4605312"/>
            <a:ext cx="1001561" cy="206926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BB32DC8-7D54-D7D5-02A3-D05461B46E8F}"/>
              </a:ext>
            </a:extLst>
          </p:cNvPr>
          <p:cNvSpPr/>
          <p:nvPr/>
        </p:nvSpPr>
        <p:spPr>
          <a:xfrm>
            <a:off x="1738095" y="4856346"/>
            <a:ext cx="663433" cy="51225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F24326-580C-9864-20B9-FD6D06D8CCBD}"/>
              </a:ext>
            </a:extLst>
          </p:cNvPr>
          <p:cNvSpPr/>
          <p:nvPr/>
        </p:nvSpPr>
        <p:spPr>
          <a:xfrm>
            <a:off x="5474248" y="4751144"/>
            <a:ext cx="895254" cy="53905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FFF7C64-3391-F0A4-6AAD-BDD74CB6BD6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2401528" y="5020672"/>
            <a:ext cx="3072720" cy="91800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C522625-373D-442D-0B91-BFD4EA845B16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6369502" y="4832684"/>
            <a:ext cx="1204287" cy="18798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9A40721-67C5-D277-D768-036494CE591C}"/>
              </a:ext>
            </a:extLst>
          </p:cNvPr>
          <p:cNvSpPr/>
          <p:nvPr/>
        </p:nvSpPr>
        <p:spPr>
          <a:xfrm>
            <a:off x="7573789" y="4546957"/>
            <a:ext cx="1385427" cy="57145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sz="1154"/>
          </a:p>
        </p:txBody>
      </p:sp>
      <p:pic>
        <p:nvPicPr>
          <p:cNvPr id="46" name="Content Placeholder 29" descr="Content Placeholder 29">
            <a:extLst>
              <a:ext uri="{FF2B5EF4-FFF2-40B4-BE49-F238E27FC236}">
                <a16:creationId xmlns:a16="http://schemas.microsoft.com/office/drawing/2014/main" id="{9FFAC639-A017-B886-8D96-6358702A85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63" t="17753" r="5080" b="25818"/>
          <a:stretch>
            <a:fillRect/>
          </a:stretch>
        </p:blipFill>
        <p:spPr>
          <a:xfrm>
            <a:off x="9238443" y="5262194"/>
            <a:ext cx="2927109" cy="137182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FF724A8-34F3-38DF-1A1C-DBB5BC47B98F}"/>
              </a:ext>
            </a:extLst>
          </p:cNvPr>
          <p:cNvCxnSpPr>
            <a:cxnSpLocks/>
            <a:stCxn id="46" idx="0"/>
            <a:endCxn id="45" idx="3"/>
          </p:cNvCxnSpPr>
          <p:nvPr/>
        </p:nvCxnSpPr>
        <p:spPr>
          <a:xfrm rot="16200000" flipV="1">
            <a:off x="9615852" y="4176049"/>
            <a:ext cx="429510" cy="174278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8" grpId="0" animBg="1"/>
      <p:bldP spid="37" grpId="0" animBg="1"/>
      <p:bldP spid="38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Metropolis Hastings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Measurements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Uncertain parameters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two are connected by a </a:t>
                </a:r>
                <a:r>
                  <a:rPr lang="en-US" b="1" dirty="0"/>
                  <a:t>forward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Goal: infer the </a:t>
                </a:r>
                <a:r>
                  <a:rPr lang="en-US" b="1" dirty="0"/>
                  <a:t>posterior 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baseline="30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Standard approach: Metropolis-Hastings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  <a:blipFill>
                <a:blip r:embed="rId2"/>
                <a:stretch>
                  <a:fillRect l="-545" r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FC79234-C7B0-4A86-96FF-D3F45112A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2"/>
          <a:stretch/>
        </p:blipFill>
        <p:spPr>
          <a:xfrm>
            <a:off x="5642895" y="3069236"/>
            <a:ext cx="6103836" cy="1850548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E652284E-F7BB-D55E-1013-11A69F03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Metropolis Hastings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9E99CB-4991-6397-A030-7F616AC9FF6F}"/>
              </a:ext>
            </a:extLst>
          </p:cNvPr>
          <p:cNvSpPr txBox="1"/>
          <p:nvPr/>
        </p:nvSpPr>
        <p:spPr>
          <a:xfrm>
            <a:off x="7032069" y="2853515"/>
            <a:ext cx="1842052" cy="145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7A929C9-944A-DAEA-7E35-9F3E77EAE6FA}"/>
              </a:ext>
            </a:extLst>
          </p:cNvPr>
          <p:cNvSpPr/>
          <p:nvPr/>
        </p:nvSpPr>
        <p:spPr>
          <a:xfrm>
            <a:off x="7612746" y="4607536"/>
            <a:ext cx="2522749" cy="13764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F1087-B00A-C6EE-F6A3-D36AF2FDC794}"/>
              </a:ext>
            </a:extLst>
          </p:cNvPr>
          <p:cNvSpPr/>
          <p:nvPr/>
        </p:nvSpPr>
        <p:spPr>
          <a:xfrm>
            <a:off x="7835030" y="2142674"/>
            <a:ext cx="2078182" cy="105294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Accept/Reject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3197D-3160-6F8D-3BBD-479B644BCDCB}"/>
              </a:ext>
            </a:extLst>
          </p:cNvPr>
          <p:cNvSpPr/>
          <p:nvPr/>
        </p:nvSpPr>
        <p:spPr>
          <a:xfrm>
            <a:off x="7835030" y="4769265"/>
            <a:ext cx="2078182" cy="1052945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Fidelity 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FF134C9-DA14-C03B-B0F1-540F4DA78848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9913212" y="2669147"/>
            <a:ext cx="12700" cy="2626591"/>
          </a:xfrm>
          <a:prstGeom prst="curvedConnector3">
            <a:avLst>
              <a:gd name="adj1" fmla="val 74727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84AA4A-C1C9-0FCB-C9DF-163BF9A6377E}"/>
              </a:ext>
            </a:extLst>
          </p:cNvPr>
          <p:cNvSpPr txBox="1"/>
          <p:nvPr/>
        </p:nvSpPr>
        <p:spPr>
          <a:xfrm>
            <a:off x="10135495" y="3570955"/>
            <a:ext cx="18694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Propose parameters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7213F98-2EBA-FDC0-6C8A-68A3AEE8C2C5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7835030" y="2669148"/>
            <a:ext cx="12700" cy="2626591"/>
          </a:xfrm>
          <a:prstGeom prst="curvedConnector3">
            <a:avLst>
              <a:gd name="adj1" fmla="val 7690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FEEF3F-045E-A937-3E86-7B0E59226E63}"/>
              </a:ext>
            </a:extLst>
          </p:cNvPr>
          <p:cNvSpPr txBox="1"/>
          <p:nvPr/>
        </p:nvSpPr>
        <p:spPr>
          <a:xfrm>
            <a:off x="6505847" y="3506445"/>
            <a:ext cx="16510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Evaluate Likelihood</a:t>
            </a:r>
          </a:p>
        </p:txBody>
      </p:sp>
      <p:pic>
        <p:nvPicPr>
          <p:cNvPr id="1028" name="Picture 4" descr="Down time - Free time and date icons">
            <a:extLst>
              <a:ext uri="{FF2B5EF4-FFF2-40B4-BE49-F238E27FC236}">
                <a16:creationId xmlns:a16="http://schemas.microsoft.com/office/drawing/2014/main" id="{BEC44A4C-0707-7475-9BEC-D3295194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912" y="4276907"/>
            <a:ext cx="660915" cy="66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322A4-A57A-19C1-6C9D-DD79A61F2ED6}"/>
              </a:ext>
            </a:extLst>
          </p:cNvPr>
          <p:cNvSpPr txBox="1"/>
          <p:nvPr/>
        </p:nvSpPr>
        <p:spPr>
          <a:xfrm>
            <a:off x="5195511" y="6269376"/>
            <a:ext cx="6826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Benjamin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Peherstorfer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, Karen Willcox, and Max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Gunzburger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. Survey of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multifidelity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 methods in uncertainty propagation, inference, and optimization. Siam Review,60(3):550–591, 2018.</a:t>
            </a:r>
          </a:p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B7EC5D9-6A95-7CC3-9BC9-27C5419C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719EAB9-24BE-0F27-4427-2CCD5AB6C508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9800769" y="4265221"/>
            <a:ext cx="1142960" cy="9180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1346231-CB86-35FC-6661-C032168AD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269" y="1859220"/>
                <a:ext cx="4656818" cy="44674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Measurements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baseline="3000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Uncertain parameters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two are connected by a </a:t>
                </a:r>
                <a:r>
                  <a:rPr lang="en-US" b="1" dirty="0"/>
                  <a:t>forward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r>
                  <a:rPr lang="en-US" dirty="0"/>
                  <a:t>Goal: infer the </a:t>
                </a:r>
                <a:r>
                  <a:rPr lang="en-US" b="1" dirty="0"/>
                  <a:t>posterior 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baseline="30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r>
                  <a:rPr lang="en-US" dirty="0"/>
                  <a:t>Standard approach: Metropolis-Hastings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1346231-CB86-35FC-6661-C032168AD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69" y="1859220"/>
                <a:ext cx="4656818" cy="4467439"/>
              </a:xfrm>
              <a:prstGeom prst="rect">
                <a:avLst/>
              </a:prstGeom>
              <a:blipFill>
                <a:blip r:embed="rId3"/>
                <a:stretch>
                  <a:fillRect l="-545" r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9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11" grpId="0" animBg="1"/>
      <p:bldP spid="13" grpId="0" animBg="1"/>
      <p:bldP spid="15" grpId="0" animBg="1"/>
      <p:bldP spid="17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00C4B-9403-9A61-CBE3-5C4CD24F6F70}"/>
              </a:ext>
            </a:extLst>
          </p:cNvPr>
          <p:cNvSpPr/>
          <p:nvPr/>
        </p:nvSpPr>
        <p:spPr>
          <a:xfrm>
            <a:off x="7835030" y="4769265"/>
            <a:ext cx="2078182" cy="1052945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Fidelity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7A929C9-944A-DAEA-7E35-9F3E77EAE6FA}"/>
              </a:ext>
            </a:extLst>
          </p:cNvPr>
          <p:cNvSpPr/>
          <p:nvPr/>
        </p:nvSpPr>
        <p:spPr>
          <a:xfrm>
            <a:off x="7612746" y="4607536"/>
            <a:ext cx="2522749" cy="13764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Low Fidelity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Replace the forward model with a low fidelity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Huge gains in sampling efficiency</a:t>
                </a:r>
              </a:p>
              <a:p>
                <a:r>
                  <a:rPr lang="en-US" dirty="0"/>
                  <a:t>The surrogate determines the accuracy of the estimate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B9E99CB-4991-6397-A030-7F616AC9FF6F}"/>
              </a:ext>
            </a:extLst>
          </p:cNvPr>
          <p:cNvSpPr txBox="1"/>
          <p:nvPr/>
        </p:nvSpPr>
        <p:spPr>
          <a:xfrm>
            <a:off x="7032069" y="2853515"/>
            <a:ext cx="1842052" cy="145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BB064E6-A942-953C-D84E-8BCE6FD80880}"/>
              </a:ext>
            </a:extLst>
          </p:cNvPr>
          <p:cNvCxnSpPr>
            <a:cxnSpLocks/>
          </p:cNvCxnSpPr>
          <p:nvPr/>
        </p:nvCxnSpPr>
        <p:spPr>
          <a:xfrm>
            <a:off x="10563773" y="7047827"/>
            <a:ext cx="43732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F1087-B00A-C6EE-F6A3-D36AF2FDC794}"/>
              </a:ext>
            </a:extLst>
          </p:cNvPr>
          <p:cNvSpPr/>
          <p:nvPr/>
        </p:nvSpPr>
        <p:spPr>
          <a:xfrm>
            <a:off x="7835030" y="2142674"/>
            <a:ext cx="2078182" cy="105294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Accept/Reject Parameters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FF134C9-DA14-C03B-B0F1-540F4DA78848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9913212" y="2669147"/>
            <a:ext cx="12700" cy="2626591"/>
          </a:xfrm>
          <a:prstGeom prst="curvedConnector3">
            <a:avLst>
              <a:gd name="adj1" fmla="val 74727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84AA4A-C1C9-0FCB-C9DF-163BF9A6377E}"/>
              </a:ext>
            </a:extLst>
          </p:cNvPr>
          <p:cNvSpPr txBox="1"/>
          <p:nvPr/>
        </p:nvSpPr>
        <p:spPr>
          <a:xfrm>
            <a:off x="10135495" y="3525985"/>
            <a:ext cx="18694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Propose  parameters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7213F98-2EBA-FDC0-6C8A-68A3AEE8C2C5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7835030" y="2669148"/>
            <a:ext cx="12700" cy="2626591"/>
          </a:xfrm>
          <a:prstGeom prst="curvedConnector3">
            <a:avLst>
              <a:gd name="adj1" fmla="val 7690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FEEF3F-045E-A937-3E86-7B0E59226E63}"/>
              </a:ext>
            </a:extLst>
          </p:cNvPr>
          <p:cNvSpPr txBox="1"/>
          <p:nvPr/>
        </p:nvSpPr>
        <p:spPr>
          <a:xfrm>
            <a:off x="6505847" y="3506445"/>
            <a:ext cx="16510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Evaluate Likelihood</a:t>
            </a:r>
          </a:p>
        </p:txBody>
      </p:sp>
      <p:pic>
        <p:nvPicPr>
          <p:cNvPr id="2052" name="Picture 4" descr="Uptime icon SVG Vector &amp; PNG Free Download | UXWing">
            <a:extLst>
              <a:ext uri="{FF2B5EF4-FFF2-40B4-BE49-F238E27FC236}">
                <a16:creationId xmlns:a16="http://schemas.microsoft.com/office/drawing/2014/main" id="{DB607B9D-F77C-5634-8AB6-F132A511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212" y="4294831"/>
            <a:ext cx="696263" cy="6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13197D-3160-6F8D-3BBD-479B644BCDCB}"/>
              </a:ext>
            </a:extLst>
          </p:cNvPr>
          <p:cNvSpPr/>
          <p:nvPr/>
        </p:nvSpPr>
        <p:spPr>
          <a:xfrm>
            <a:off x="7835030" y="4769265"/>
            <a:ext cx="2078182" cy="105294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Fidelity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A2C013C-E6B3-4F40-8816-5BCD7E96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D28B-6077-4BAE-5E04-584D501764D3}"/>
              </a:ext>
            </a:extLst>
          </p:cNvPr>
          <p:cNvSpPr txBox="1"/>
          <p:nvPr/>
        </p:nvSpPr>
        <p:spPr>
          <a:xfrm>
            <a:off x="581193" y="5881056"/>
            <a:ext cx="6508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Zacchei, Filippo, et al. "Neural networks based surrogate modeling for efficient uncertainty quantification and calibration of MEMS accelerometers."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Non-Linear Mechanics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167 (2024): 104902.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42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animBg="1"/>
      <p:bldP spid="5" grpId="0" uiExpand="1" build="p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4992-2519-CAB8-F53B-8FFD3AB3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AE0D-8536-174A-33E3-56C744B2F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/>
          </a:bodyPr>
          <a:lstStyle/>
          <a:p>
            <a:r>
              <a:rPr lang="en-US" dirty="0"/>
              <a:t>Surrogate models replace computationally expensive forward models, enabling efficient Bayesian inference.</a:t>
            </a:r>
          </a:p>
          <a:p>
            <a:r>
              <a:rPr lang="en-US" dirty="0"/>
              <a:t>This transforms the inverse problem into a </a:t>
            </a:r>
            <a:r>
              <a:rPr lang="en-US" b="1" dirty="0"/>
              <a:t>statistical learning task</a:t>
            </a:r>
            <a:r>
              <a:rPr lang="en-US" dirty="0"/>
              <a:t>, where the surrogate approximates the high-fidelity model behavior.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Key Considerations: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✅ </a:t>
            </a:r>
            <a:r>
              <a:rPr lang="en-US" b="1" dirty="0"/>
              <a:t>Error Quantification:</a:t>
            </a:r>
            <a:endParaRPr lang="en-US" dirty="0"/>
          </a:p>
          <a:p>
            <a:r>
              <a:rPr lang="en-US" dirty="0"/>
              <a:t>We must estimate surrogate errors </a:t>
            </a:r>
            <a:r>
              <a:rPr lang="en-US" b="1" dirty="0"/>
              <a:t>accurately</a:t>
            </a:r>
            <a:r>
              <a:rPr lang="en-US" dirty="0"/>
              <a:t>, as they propagate into the </a:t>
            </a:r>
            <a:r>
              <a:rPr lang="en-US" b="1" dirty="0"/>
              <a:t>posterior distribution</a:t>
            </a:r>
            <a:r>
              <a:rPr lang="en-US" dirty="0"/>
              <a:t> and may bias inference.</a:t>
            </a:r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b="1" dirty="0"/>
              <a:t>Data Efficiency:</a:t>
            </a:r>
            <a:endParaRPr lang="en-US" dirty="0"/>
          </a:p>
          <a:p>
            <a:r>
              <a:rPr lang="en-US" dirty="0"/>
              <a:t>Surrogates must be trained on </a:t>
            </a:r>
            <a:r>
              <a:rPr lang="en-US" b="1" dirty="0"/>
              <a:t>fewer samples</a:t>
            </a:r>
            <a:r>
              <a:rPr lang="en-US" dirty="0"/>
              <a:t> than needed for direct MCMC, making </a:t>
            </a:r>
            <a:r>
              <a:rPr lang="en-US" b="1" dirty="0"/>
              <a:t>data efficiency</a:t>
            </a:r>
            <a:r>
              <a:rPr lang="en-US" dirty="0"/>
              <a:t> essential.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4CE2CA-4919-C2A9-5C6A-D12807B39CFD}"/>
              </a:ext>
            </a:extLst>
          </p:cNvPr>
          <p:cNvSpPr/>
          <p:nvPr/>
        </p:nvSpPr>
        <p:spPr>
          <a:xfrm>
            <a:off x="439479" y="3721395"/>
            <a:ext cx="11313042" cy="253054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82EF6-5AE6-7D04-80A6-802ABFC526EA}"/>
              </a:ext>
            </a:extLst>
          </p:cNvPr>
          <p:cNvSpPr txBox="1"/>
          <p:nvPr/>
        </p:nvSpPr>
        <p:spPr>
          <a:xfrm>
            <a:off x="8463516" y="3334090"/>
            <a:ext cx="293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Process Regression!</a:t>
            </a:r>
          </a:p>
        </p:txBody>
      </p:sp>
    </p:spTree>
    <p:extLst>
      <p:ext uri="{BB962C8B-B14F-4D97-AF65-F5344CB8AC3E}">
        <p14:creationId xmlns:p14="http://schemas.microsoft.com/office/powerpoint/2010/main" val="155240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3077-34DE-D251-390D-CAC5AD2B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486F8-BE2F-CF1C-1D69-478A7B187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725" y="2039158"/>
            <a:ext cx="6157537" cy="46299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Gaussian Process</a:t>
            </a:r>
            <a:r>
              <a:rPr lang="en-US" dirty="0"/>
              <a:t> is a distribution over functions:</a:t>
            </a:r>
          </a:p>
          <a:p>
            <a:pPr marL="0" indent="0">
              <a:buNone/>
            </a:pPr>
            <a:r>
              <a:rPr lang="en-US" dirty="0"/>
              <a:t>  </a:t>
            </a:r>
            <a:r>
              <a:rPr lang="en-US" i="1" dirty="0"/>
              <a:t>f(x) ~ GP(m(x), k(x, x’))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i="1" dirty="0"/>
              <a:t>m(x)</a:t>
            </a:r>
            <a:r>
              <a:rPr lang="en-US" dirty="0"/>
              <a:t>: mean function (often assumed zero)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i="1" dirty="0"/>
              <a:t>k(x, x’)</a:t>
            </a:r>
            <a:r>
              <a:rPr lang="en-US" dirty="0"/>
              <a:t>: covariance (kernel)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🔍 Gaussian Process Regression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Given training data </a:t>
            </a:r>
            <a:r>
              <a:rPr lang="en-US" i="1" dirty="0"/>
              <a:t>D = {X, y}</a:t>
            </a:r>
            <a:r>
              <a:rPr lang="en-US" dirty="0"/>
              <a:t> and observation noise </a:t>
            </a:r>
            <a:r>
              <a:rPr lang="el-GR" i="1" dirty="0"/>
              <a:t>σ</a:t>
            </a:r>
            <a:r>
              <a:rPr lang="en-US" i="1" dirty="0"/>
              <a:t>ₙ²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the GP posterior at a test point </a:t>
            </a:r>
            <a:r>
              <a:rPr lang="en-US" i="1" dirty="0"/>
              <a:t>x*</a:t>
            </a:r>
            <a:r>
              <a:rPr lang="en-US" dirty="0"/>
              <a:t> is: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  </a:t>
            </a:r>
            <a:r>
              <a:rPr lang="en-US" b="1" dirty="0"/>
              <a:t>Mean prediction: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    </a:t>
            </a:r>
            <a:r>
              <a:rPr lang="el-GR" i="1" dirty="0"/>
              <a:t>μ(</a:t>
            </a:r>
            <a:r>
              <a:rPr lang="en-US" i="1" dirty="0"/>
              <a:t>x*) = k*ᵀ (K + </a:t>
            </a:r>
            <a:r>
              <a:rPr lang="el-GR" i="1" dirty="0"/>
              <a:t>σ</a:t>
            </a:r>
            <a:r>
              <a:rPr lang="en-US" i="1" dirty="0"/>
              <a:t>ₙ² I)⁻¹ 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  </a:t>
            </a:r>
            <a:r>
              <a:rPr lang="en-US" b="1" dirty="0"/>
              <a:t>Predictive variance: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    *</a:t>
            </a:r>
            <a:r>
              <a:rPr lang="el-GR" dirty="0"/>
              <a:t>σ²(</a:t>
            </a:r>
            <a:r>
              <a:rPr lang="en-US" dirty="0"/>
              <a:t>x*) = k(x*, x*) - k*ᵀ (K + </a:t>
            </a:r>
            <a:r>
              <a:rPr lang="el-GR" dirty="0"/>
              <a:t>σ</a:t>
            </a:r>
            <a:r>
              <a:rPr lang="en-US" dirty="0"/>
              <a:t>ₙ² I)⁻¹ k*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Illustration of Gaussian process regression in one dimension, for the... |  Download Scientific Diagram">
            <a:extLst>
              <a:ext uri="{FF2B5EF4-FFF2-40B4-BE49-F238E27FC236}">
                <a16:creationId xmlns:a16="http://schemas.microsoft.com/office/drawing/2014/main" id="{D661384B-FAF0-F7F2-CD43-7BFCB9BF377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57" y="2537264"/>
            <a:ext cx="5341666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0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E9192A-A51B-70AF-7FA2-C8A8207C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4" y="528716"/>
            <a:ext cx="11218524" cy="6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386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933</TotalTime>
  <Words>1194</Words>
  <Application>Microsoft Macintosh PowerPoint</Application>
  <PresentationFormat>Widescreen</PresentationFormat>
  <Paragraphs>159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Cambria Math</vt:lpstr>
      <vt:lpstr>Gill Sans MT</vt:lpstr>
      <vt:lpstr>Helvetica</vt:lpstr>
      <vt:lpstr>Palatino</vt:lpstr>
      <vt:lpstr>Wingdings 2</vt:lpstr>
      <vt:lpstr>Dividend</vt:lpstr>
      <vt:lpstr>Gaussian Process Regression for Efficient Detection of Fabrication Inaccuracies in Microsensors</vt:lpstr>
      <vt:lpstr>outline</vt:lpstr>
      <vt:lpstr>PowerPoint Presentation</vt:lpstr>
      <vt:lpstr>General Framework - Metropolis Hastings</vt:lpstr>
      <vt:lpstr>General Framework - Metropolis Hastings</vt:lpstr>
      <vt:lpstr>General Framework - Low Fidelity</vt:lpstr>
      <vt:lpstr>Surrogate Modeling </vt:lpstr>
      <vt:lpstr>Gaussian Process Regression</vt:lpstr>
      <vt:lpstr>PowerPoint Presentation</vt:lpstr>
      <vt:lpstr>PowerPoint Presentation</vt:lpstr>
      <vt:lpstr>PowerPoint Presentation</vt:lpstr>
      <vt:lpstr>PowerPoint Presentation</vt:lpstr>
      <vt:lpstr>Numerical results</vt:lpstr>
      <vt:lpstr>PowerPoint Presentation</vt:lpstr>
      <vt:lpstr>PowerPoint Presentation</vt:lpstr>
      <vt:lpstr>PowerPoint Presentation</vt:lpstr>
      <vt:lpstr>Dimensionality Reduction: POD-GP</vt:lpstr>
      <vt:lpstr>Accuracy</vt:lpstr>
      <vt:lpstr>COVariance Kernel ROLE</vt:lpstr>
      <vt:lpstr>Active Sampling STrategy</vt:lpstr>
      <vt:lpstr>Online Sampling</vt:lpstr>
      <vt:lpstr>GP - MCMC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Filippo Zacchei</dc:creator>
  <cp:lastModifiedBy>Filippo Zacchei</cp:lastModifiedBy>
  <cp:revision>2</cp:revision>
  <cp:lastPrinted>2025-04-17T10:16:17Z</cp:lastPrinted>
  <dcterms:created xsi:type="dcterms:W3CDTF">2025-04-16T18:42:52Z</dcterms:created>
  <dcterms:modified xsi:type="dcterms:W3CDTF">2025-04-17T10:16:34Z</dcterms:modified>
</cp:coreProperties>
</file>